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2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2BA39D"/>
    <a:srgbClr val="E84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57" autoAdjust="0"/>
  </p:normalViewPr>
  <p:slideViewPr>
    <p:cSldViewPr>
      <p:cViewPr varScale="1">
        <p:scale>
          <a:sx n="102" d="100"/>
          <a:sy n="102" d="100"/>
        </p:scale>
        <p:origin x="-18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r-HR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Sastav</a:t>
            </a:r>
            <a:r>
              <a:rPr lang="hr-HR" baseline="0" dirty="0"/>
              <a:t> zraka</a:t>
            </a:r>
            <a:endParaRPr lang="en-US" dirty="0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Prodaja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1-4189-B388-8C469430B4A8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340-494A-95F0-96F340BA54DE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51-4189-B388-8C469430B4A8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51-4189-B388-8C469430B4A8}"/>
              </c:ext>
            </c:extLst>
          </c:dPt>
          <c:cat>
            <c:strRef>
              <c:f>List1!$A$2:$A$5</c:f>
              <c:strCache>
                <c:ptCount val="3"/>
                <c:pt idx="0">
                  <c:v>kisik</c:v>
                </c:pt>
                <c:pt idx="1">
                  <c:v>dušik</c:v>
                </c:pt>
                <c:pt idx="2">
                  <c:v>ostali plinovi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0.21000000000000008</c:v>
                </c:pt>
                <c:pt idx="1">
                  <c:v>0.78</c:v>
                </c:pt>
                <c:pt idx="2">
                  <c:v>1.0000000000000007E-2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40-494A-95F0-96F340BA54DE}"/>
            </c:ext>
          </c:extLst>
        </c:ser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9323789521961952"/>
          <c:y val="0.88672848758719403"/>
          <c:w val="0.45648578220653546"/>
          <c:h val="0.1100775209395063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CS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C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CEAFB-2FB2-4A84-83F6-E61F2A2A0FA7}" type="datetimeFigureOut">
              <a:rPr lang="hr-HR" smtClean="0"/>
              <a:pPr/>
              <a:t>11.8.2021.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3144B-4988-4100-B781-9DA60F7A5CF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227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8D6059-3F76-4ED8-AC1E-A88C40E69259}" type="datetimeFigureOut">
              <a:rPr lang="en-US" smtClean="0"/>
              <a:pPr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525959-278C-4F7B-9D1C-83C46A470D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r-HR" sz="3200" b="1" dirty="0" smtClean="0"/>
              <a:t>Priroda 5</a:t>
            </a:r>
          </a:p>
          <a:p>
            <a:pPr algn="r"/>
            <a:r>
              <a:rPr lang="hr-HR" sz="3200" b="1" dirty="0" smtClean="0"/>
              <a:t>ŠK</a:t>
            </a:r>
            <a:endParaRPr lang="hr-HR" sz="3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28e9abf-b487-42a7-9073-fa907f03b626/" TargetMode="External"/><Relationship Id="rId2" Type="http://schemas.openxmlformats.org/officeDocument/2006/relationships/hyperlink" Target="https://www.e-sfera.hr/dodatni-digitalni-sadrzaji/728e9abf-b487-42a7-9073-fa907f03b626/?jumpTo=section_2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olskiportal.hr/kolumne/tlak-tlak-tlak-svuda-oko-nas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prelistaj-udzbenik/260e5885-7091-4297-a390-2e8777f010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136904" cy="3456384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hr-HR" b="1" dirty="0">
                <a:solidFill>
                  <a:srgbClr val="2BA39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ISTRAŽUJEMO VAŽNOST ZRAKA</a:t>
            </a:r>
            <a:r>
              <a:rPr lang="hr-HR" b="1" dirty="0">
                <a:solidFill>
                  <a:srgbClr val="2BA39D"/>
                </a:solidFill>
                <a:latin typeface="Arial Black" pitchFamily="34" charset="0"/>
              </a:rPr>
              <a:t/>
            </a:r>
            <a:br>
              <a:rPr lang="hr-HR" b="1" dirty="0">
                <a:solidFill>
                  <a:srgbClr val="2BA39D"/>
                </a:solidFill>
                <a:latin typeface="Arial Black" pitchFamily="34" charset="0"/>
              </a:rPr>
            </a:br>
            <a:endParaRPr lang="en-US" b="1" dirty="0">
              <a:solidFill>
                <a:srgbClr val="2BA39D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AC0BFCA-7B8B-458B-99DE-718704B58891}"/>
              </a:ext>
            </a:extLst>
          </p:cNvPr>
          <p:cNvSpPr txBox="1"/>
          <p:nvPr/>
        </p:nvSpPr>
        <p:spPr>
          <a:xfrm>
            <a:off x="251520" y="355502"/>
            <a:ext cx="63727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1DAA9386-96EC-4D3D-8C7F-9EC1FB7319F2}"/>
              </a:ext>
            </a:extLst>
          </p:cNvPr>
          <p:cNvSpPr txBox="1"/>
          <p:nvPr/>
        </p:nvSpPr>
        <p:spPr>
          <a:xfrm>
            <a:off x="917749" y="548680"/>
            <a:ext cx="2054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3200" dirty="0"/>
          </a:p>
          <a:p>
            <a:endParaRPr lang="hr-HR" sz="3200" dirty="0"/>
          </a:p>
          <a:p>
            <a:endParaRPr lang="hr-HR" sz="3200" dirty="0"/>
          </a:p>
        </p:txBody>
      </p:sp>
      <p:sp>
        <p:nvSpPr>
          <p:cNvPr id="6" name="Pravokutnik: zaobljeni kutovi 5">
            <a:extLst>
              <a:ext uri="{FF2B5EF4-FFF2-40B4-BE49-F238E27FC236}">
                <a16:creationId xmlns:a16="http://schemas.microsoft.com/office/drawing/2014/main" xmlns="" id="{4839A001-97F6-4899-8898-20B722A1B18A}"/>
              </a:ext>
            </a:extLst>
          </p:cNvPr>
          <p:cNvSpPr/>
          <p:nvPr/>
        </p:nvSpPr>
        <p:spPr>
          <a:xfrm>
            <a:off x="467544" y="1268760"/>
            <a:ext cx="8352928" cy="19442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000" dirty="0"/>
              <a:t>Napišite u vaše bilježnice: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3 činjenice </a:t>
            </a:r>
            <a:r>
              <a:rPr lang="hr-HR" sz="2000" dirty="0"/>
              <a:t>koje ste danas naučili, a za koje smatrate da ih možete drugima </a:t>
            </a:r>
            <a:r>
              <a:rPr lang="hr-HR" sz="2000" dirty="0" smtClean="0"/>
              <a:t>objasniti</a:t>
            </a:r>
            <a:endParaRPr lang="hr-H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2 činjenice </a:t>
            </a:r>
            <a:r>
              <a:rPr lang="hr-HR" sz="2000" dirty="0"/>
              <a:t>koje ste djelomično razumjeli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1 činjenicu </a:t>
            </a:r>
            <a:r>
              <a:rPr lang="hr-HR" sz="2000" dirty="0"/>
              <a:t>koja vam nije jasna te ju morate još proučiti.</a:t>
            </a:r>
          </a:p>
        </p:txBody>
      </p:sp>
      <p:sp>
        <p:nvSpPr>
          <p:cNvPr id="8" name="Pravokutnik: zaobljeni kutovi 7">
            <a:extLst>
              <a:ext uri="{FF2B5EF4-FFF2-40B4-BE49-F238E27FC236}">
                <a16:creationId xmlns:a16="http://schemas.microsoft.com/office/drawing/2014/main" xmlns="" id="{E18E2D6D-0D53-4F40-A6FB-D5A46A638DA1}"/>
              </a:ext>
            </a:extLst>
          </p:cNvPr>
          <p:cNvSpPr/>
          <p:nvPr/>
        </p:nvSpPr>
        <p:spPr>
          <a:xfrm>
            <a:off x="683568" y="3356992"/>
            <a:ext cx="2251199" cy="33123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r>
              <a:rPr lang="hr-HR" sz="2400" dirty="0"/>
              <a:t>2.</a:t>
            </a:r>
          </a:p>
          <a:p>
            <a:r>
              <a:rPr lang="hr-HR" sz="2400" dirty="0"/>
              <a:t>3.</a:t>
            </a:r>
          </a:p>
          <a:p>
            <a:pPr algn="ctr"/>
            <a:r>
              <a:rPr lang="hr-HR" sz="2400" dirty="0"/>
              <a:t>ZNAM</a:t>
            </a:r>
          </a:p>
          <a:p>
            <a:pPr algn="ctr"/>
            <a:endParaRPr lang="hr-HR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1EDC725-71B5-4D75-8D47-F62C528B3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3429000"/>
            <a:ext cx="1656184" cy="1304393"/>
          </a:xfrm>
          <a:prstGeom prst="rect">
            <a:avLst/>
          </a:prstGeom>
        </p:spPr>
      </p:pic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xmlns="" id="{A096A430-C98A-4F02-B2AD-D6BA7C7A8F39}"/>
              </a:ext>
            </a:extLst>
          </p:cNvPr>
          <p:cNvSpPr/>
          <p:nvPr/>
        </p:nvSpPr>
        <p:spPr>
          <a:xfrm>
            <a:off x="3491880" y="3356992"/>
            <a:ext cx="2213297" cy="33123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r>
              <a:rPr lang="hr-HR" sz="2400" dirty="0"/>
              <a:t>2.</a:t>
            </a:r>
          </a:p>
          <a:p>
            <a:pPr algn="ctr"/>
            <a:r>
              <a:rPr lang="hr-HR" sz="2400" dirty="0"/>
              <a:t>DJELOMIČNO ZNAM</a:t>
            </a:r>
          </a:p>
          <a:p>
            <a:endParaRPr lang="hr-HR" sz="2400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2F8A69D-E0F2-437B-9E6F-E340EBC2D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429000"/>
            <a:ext cx="1548172" cy="1224069"/>
          </a:xfrm>
          <a:prstGeom prst="rect">
            <a:avLst/>
          </a:prstGeom>
        </p:spPr>
      </p:pic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xmlns="" id="{FFAADFF3-0F40-4D34-9F15-4681CA239232}"/>
              </a:ext>
            </a:extLst>
          </p:cNvPr>
          <p:cNvSpPr/>
          <p:nvPr/>
        </p:nvSpPr>
        <p:spPr>
          <a:xfrm>
            <a:off x="6300192" y="3356992"/>
            <a:ext cx="2213297" cy="3312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1.</a:t>
            </a:r>
          </a:p>
          <a:p>
            <a:pPr algn="ctr"/>
            <a:r>
              <a:rPr lang="hr-HR" sz="2400" dirty="0"/>
              <a:t>NE ZNAM</a:t>
            </a:r>
          </a:p>
          <a:p>
            <a:endParaRPr lang="hr-HR" sz="2400" dirty="0"/>
          </a:p>
          <a:p>
            <a:pPr algn="ctr"/>
            <a:endParaRPr lang="hr-HR" dirty="0"/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4FE46A82-214E-446D-9456-1503B44B3F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429000"/>
            <a:ext cx="1435195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38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A07CDCC7-B5A6-4F6F-87A7-9276D37024B9}"/>
              </a:ext>
            </a:extLst>
          </p:cNvPr>
          <p:cNvSpPr/>
          <p:nvPr/>
        </p:nvSpPr>
        <p:spPr>
          <a:xfrm>
            <a:off x="1043608" y="1268760"/>
            <a:ext cx="3450210" cy="1440160"/>
          </a:xfrm>
          <a:prstGeom prst="roundRect">
            <a:avLst>
              <a:gd name="adj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000" b="1" dirty="0">
                <a:solidFill>
                  <a:schemeClr val="tx1"/>
                </a:solidFill>
              </a:rPr>
              <a:t>Sad znam i </a:t>
            </a:r>
            <a:r>
              <a:rPr lang="hr-HR" sz="2000" b="1" dirty="0" err="1">
                <a:solidFill>
                  <a:schemeClr val="tx1"/>
                </a:solidFill>
              </a:rPr>
              <a:t>ovo</a:t>
            </a:r>
            <a:r>
              <a:rPr lang="hr-HR" sz="2000" dirty="0" err="1">
                <a:solidFill>
                  <a:schemeClr val="tx1"/>
                </a:solidFill>
              </a:rPr>
              <a:t>:atmosfera</a:t>
            </a:r>
            <a:r>
              <a:rPr lang="hr-HR" sz="2000" dirty="0">
                <a:solidFill>
                  <a:schemeClr val="tx1"/>
                </a:solidFill>
              </a:rPr>
              <a:t>, sastav zraka, gustoća zraka, volumen zraka, tlak zraka, stalni sastojci zraka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3930B554-4E28-4AB8-8C9F-5C7D2360050C}"/>
              </a:ext>
            </a:extLst>
          </p:cNvPr>
          <p:cNvSpPr txBox="1"/>
          <p:nvPr/>
        </p:nvSpPr>
        <p:spPr>
          <a:xfrm>
            <a:off x="3203848" y="3212976"/>
            <a:ext cx="50405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2"/>
              </a:rPr>
              <a:t>Provjerite svoje znanje</a:t>
            </a:r>
            <a:endParaRPr lang="hr-HR" sz="2800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A10F34A7-88AB-4785-89FB-45D6B5CFBB5E}"/>
              </a:ext>
            </a:extLst>
          </p:cNvPr>
          <p:cNvSpPr txBox="1"/>
          <p:nvPr/>
        </p:nvSpPr>
        <p:spPr>
          <a:xfrm>
            <a:off x="3635896" y="443711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hlinkClick r:id="rId3"/>
              </a:rPr>
              <a:t>Zanimljivosti</a:t>
            </a:r>
            <a:endParaRPr lang="hr-HR" sz="2800" dirty="0"/>
          </a:p>
        </p:txBody>
      </p:sp>
      <p:pic>
        <p:nvPicPr>
          <p:cNvPr id="6" name="Picture 2" descr="C:\Users\sk-mpovalec\AppData\Local\Microsoft\Windows\INetCache\IE\2OO1XIW5\1200px-Arrow_down_red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221070" y="4051740"/>
            <a:ext cx="1101461" cy="1440160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="" xmlns:a16="http://schemas.microsoft.com/office/drawing/2014/main" id="{90CD1A58-942F-476F-816B-9F5EEE0CE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140968"/>
            <a:ext cx="864095" cy="77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671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xmlns="" id="{01895635-B7B8-4E64-B75A-1D29D0AA8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/>
            </a:r>
            <a:br>
              <a:rPr lang="en-US" sz="1100" kern="1200"/>
            </a:br>
            <a:r>
              <a:rPr lang="en-US" sz="1100" kern="1200"/>
              <a:t> </a:t>
            </a:r>
            <a:br>
              <a:rPr lang="en-US" sz="1100" kern="1200"/>
            </a:br>
            <a:endParaRPr lang="en-US" sz="1100" kern="120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082F00B-A2DD-4661-9192-A12C78EC57C1}"/>
              </a:ext>
            </a:extLst>
          </p:cNvPr>
          <p:cNvSpPr txBox="1"/>
          <p:nvPr/>
        </p:nvSpPr>
        <p:spPr>
          <a:xfrm>
            <a:off x="827584" y="1124744"/>
            <a:ext cx="7859216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endParaRPr lang="hr-HR" sz="36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Font typeface="Arial" pitchFamily="34" charset="0"/>
            </a:pPr>
            <a:r>
              <a:rPr lang="en-US" sz="2800" dirty="0"/>
              <a:t> </a:t>
            </a:r>
            <a:r>
              <a:rPr lang="hr-HR" sz="2800" dirty="0"/>
              <a:t>           </a:t>
            </a:r>
            <a:endParaRPr lang="en-US" sz="2800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94782F9B-049B-4B76-932B-B7B157D533C4}"/>
              </a:ext>
            </a:extLst>
          </p:cNvPr>
          <p:cNvSpPr txBox="1"/>
          <p:nvPr/>
        </p:nvSpPr>
        <p:spPr>
          <a:xfrm>
            <a:off x="467544" y="1052736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chemeClr val="tx2"/>
                </a:solidFill>
              </a:rPr>
              <a:t>Istražujemo sastav i svojstva zraka </a:t>
            </a:r>
          </a:p>
          <a:p>
            <a:pPr algn="ctr"/>
            <a:r>
              <a:rPr lang="hr-HR" sz="3600" dirty="0">
                <a:solidFill>
                  <a:schemeClr val="tx2"/>
                </a:solidFill>
              </a:rPr>
              <a:t>2.dio</a:t>
            </a:r>
          </a:p>
        </p:txBody>
      </p:sp>
      <p:pic>
        <p:nvPicPr>
          <p:cNvPr id="1026" name="Picture 2" descr="Clouds, Sky, Altitude, Weather, Blue, Air, Environment">
            <a:extLst>
              <a:ext uri="{FF2B5EF4-FFF2-40B4-BE49-F238E27FC236}">
                <a16:creationId xmlns:a16="http://schemas.microsoft.com/office/drawing/2014/main" xmlns="" id="{90B46FD2-430B-46CF-A324-E05DBF81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6084168" cy="406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xmlns="" id="{5B772FB1-535A-4E5C-B36C-72C373079D6C}"/>
              </a:ext>
            </a:extLst>
          </p:cNvPr>
          <p:cNvSpPr/>
          <p:nvPr/>
        </p:nvSpPr>
        <p:spPr>
          <a:xfrm>
            <a:off x="683568" y="2204864"/>
            <a:ext cx="7776864" cy="41764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800" b="1" dirty="0" smtClean="0"/>
              <a:t>Ulazna kartica</a:t>
            </a:r>
          </a:p>
          <a:p>
            <a:endParaRPr lang="hr-HR" sz="2800" dirty="0"/>
          </a:p>
          <a:p>
            <a:pPr marL="342900" indent="-342900">
              <a:buAutoNum type="arabicPeriod"/>
            </a:pPr>
            <a:r>
              <a:rPr lang="hr-HR" sz="2800" dirty="0"/>
              <a:t>Objasnite kako se mijenjaju tlak zraka, gustoća zraka i temperatura kada se s vrha planine spuštamo u podnožje.</a:t>
            </a:r>
          </a:p>
          <a:p>
            <a:pPr marL="342900" indent="-342900">
              <a:buAutoNum type="arabicPeriod"/>
            </a:pPr>
            <a:r>
              <a:rPr lang="hr-HR" sz="2800" dirty="0"/>
              <a:t>Gdje lakše trčite – u vodi ili na tlu? Objasnite zašto.</a:t>
            </a:r>
          </a:p>
          <a:p>
            <a:pPr marL="342900" indent="-342900">
              <a:buAutoNum type="arabicPeriod"/>
            </a:pPr>
            <a:r>
              <a:rPr lang="hr-HR" sz="2800" dirty="0"/>
              <a:t>Objasnite zašto </a:t>
            </a:r>
            <a:r>
              <a:rPr lang="hr-HR" sz="2800" dirty="0" smtClean="0"/>
              <a:t>je na većim nadmorskim visinama potrebno duže kuhati jaje?</a:t>
            </a:r>
            <a:endParaRPr lang="hr-HR" sz="2800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F8119B4D-2D2E-4C11-8DB3-EB624F9F8144}"/>
              </a:ext>
            </a:extLst>
          </p:cNvPr>
          <p:cNvSpPr txBox="1"/>
          <p:nvPr/>
        </p:nvSpPr>
        <p:spPr>
          <a:xfrm>
            <a:off x="755576" y="11967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/>
              <a:t>Ponovimo naučeno…</a:t>
            </a:r>
          </a:p>
        </p:txBody>
      </p:sp>
      <p:sp>
        <p:nvSpPr>
          <p:cNvPr id="5" name="Action Button: Document 4">
            <a:hlinkClick r:id="rId2" highlightClick="1"/>
          </p:cNvPr>
          <p:cNvSpPr/>
          <p:nvPr/>
        </p:nvSpPr>
        <p:spPr>
          <a:xfrm>
            <a:off x="7164288" y="5373216"/>
            <a:ext cx="864096" cy="864096"/>
          </a:xfrm>
          <a:prstGeom prst="actionButtonDocumen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Pročitaj za pomoć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xmlns="" val="199362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0AA6247B-6647-4C5E-9C15-6273F55BDC80}"/>
              </a:ext>
            </a:extLst>
          </p:cNvPr>
          <p:cNvSpPr txBox="1"/>
          <p:nvPr/>
        </p:nvSpPr>
        <p:spPr>
          <a:xfrm>
            <a:off x="611560" y="112474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solidFill>
                  <a:schemeClr val="tx2"/>
                </a:solidFill>
              </a:rPr>
              <a:t>Smjesa </a:t>
            </a:r>
            <a:r>
              <a:rPr lang="hr-HR" sz="3600" dirty="0" smtClean="0">
                <a:solidFill>
                  <a:schemeClr val="tx2"/>
                </a:solidFill>
              </a:rPr>
              <a:t>plinova</a:t>
            </a:r>
            <a:endParaRPr lang="hr-HR" sz="2800" dirty="0">
              <a:solidFill>
                <a:schemeClr val="tx2"/>
              </a:solidFill>
            </a:endParaRPr>
          </a:p>
          <a:p>
            <a:r>
              <a:rPr lang="hr-HR" sz="2800" dirty="0"/>
              <a:t>Zrak je po svom sastavu </a:t>
            </a:r>
            <a:r>
              <a:rPr lang="hr-HR" sz="2800" dirty="0">
                <a:solidFill>
                  <a:schemeClr val="tx2"/>
                </a:solidFill>
              </a:rPr>
              <a:t>smjesa različitih plinova.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xmlns="" id="{D6D346D3-6556-43FF-9A16-951A42273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58418722"/>
              </p:ext>
            </p:extLst>
          </p:nvPr>
        </p:nvGraphicFramePr>
        <p:xfrm>
          <a:off x="1907704" y="2348880"/>
          <a:ext cx="5616624" cy="397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992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D156812-F760-4DD4-B54E-A1EDB0379B95}"/>
              </a:ext>
            </a:extLst>
          </p:cNvPr>
          <p:cNvSpPr txBox="1"/>
          <p:nvPr/>
        </p:nvSpPr>
        <p:spPr>
          <a:xfrm>
            <a:off x="1043608" y="1196752"/>
            <a:ext cx="496855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00FF"/>
                </a:solidFill>
              </a:rPr>
              <a:t>Istražite</a:t>
            </a:r>
            <a:r>
              <a:rPr lang="hr-HR" sz="2400" dirty="0"/>
              <a:t> </a:t>
            </a:r>
          </a:p>
          <a:p>
            <a:r>
              <a:rPr lang="hr-HR" sz="2400" dirty="0">
                <a:hlinkClick r:id="rId2"/>
              </a:rPr>
              <a:t>Plin o kojem ovisi život na Zemlji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48. stranica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Kisik je većini živih bića potreban za disanje.</a:t>
            </a:r>
          </a:p>
          <a:p>
            <a:endParaRPr lang="hr-HR" sz="2400" dirty="0"/>
          </a:p>
          <a:p>
            <a:r>
              <a:rPr lang="hr-HR" sz="2400" dirty="0"/>
              <a:t>On podržava i gorenje, bez kisika nema procesa gorenja.</a:t>
            </a:r>
          </a:p>
          <a:p>
            <a:endParaRPr lang="hr-HR" sz="2400" dirty="0"/>
          </a:p>
          <a:p>
            <a:r>
              <a:rPr lang="hr-HR" sz="2400" dirty="0"/>
              <a:t>Disanje i gorenje procesi su u kojima se kisik troši. 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dirty="0"/>
          </a:p>
        </p:txBody>
      </p:sp>
      <p:pic>
        <p:nvPicPr>
          <p:cNvPr id="2050" name="Picture 2" descr="Fire, Flame, Carbon, Burn, Hot, Mood, Campfire">
            <a:extLst>
              <a:ext uri="{FF2B5EF4-FFF2-40B4-BE49-F238E27FC236}">
                <a16:creationId xmlns:a16="http://schemas.microsoft.com/office/drawing/2014/main" xmlns="" id="{F97C3B86-2F22-444C-BDBD-F6C7ACD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985" y="2564904"/>
            <a:ext cx="3327441" cy="2324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zakrivljeno prema gore 3">
            <a:extLst>
              <a:ext uri="{FF2B5EF4-FFF2-40B4-BE49-F238E27FC236}">
                <a16:creationId xmlns:a16="http://schemas.microsoft.com/office/drawing/2014/main" xmlns="" id="{717377BD-59FA-4038-BD3A-2CDC9ADBBAF4}"/>
              </a:ext>
            </a:extLst>
          </p:cNvPr>
          <p:cNvSpPr/>
          <p:nvPr/>
        </p:nvSpPr>
        <p:spPr>
          <a:xfrm>
            <a:off x="4067944" y="4221088"/>
            <a:ext cx="2786712" cy="704596"/>
          </a:xfrm>
          <a:prstGeom prst="curvedUp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093E533-F4D4-4FE0-9DF1-ABE850C1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1268760"/>
            <a:ext cx="655699" cy="62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4905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C2CEA4FE-A298-4B5C-AD13-F091DBFF6E45}"/>
              </a:ext>
            </a:extLst>
          </p:cNvPr>
          <p:cNvSpPr txBox="1"/>
          <p:nvPr/>
        </p:nvSpPr>
        <p:spPr>
          <a:xfrm>
            <a:off x="395536" y="1412776"/>
            <a:ext cx="53285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U zraku se nalaze i drugi plinovi čiji se udio mijenja, te vodena para i čestice nečistoća</a:t>
            </a:r>
            <a:r>
              <a:rPr lang="hr-HR" sz="2400" dirty="0" smtClean="0"/>
              <a:t>.</a:t>
            </a:r>
            <a:endParaRPr lang="hr-HR" sz="2400" dirty="0"/>
          </a:p>
          <a:p>
            <a:endParaRPr lang="hr-HR" sz="2400" dirty="0" smtClean="0"/>
          </a:p>
          <a:p>
            <a:r>
              <a:rPr lang="hr-HR" sz="2400" dirty="0" smtClean="0"/>
              <a:t>Disanjem </a:t>
            </a:r>
            <a:r>
              <a:rPr lang="hr-HR" sz="2400" dirty="0"/>
              <a:t>živih bića oslobađa se</a:t>
            </a:r>
          </a:p>
          <a:p>
            <a:r>
              <a:rPr lang="hr-HR" sz="2400" b="1" dirty="0" smtClean="0">
                <a:solidFill>
                  <a:schemeClr val="tx2"/>
                </a:solidFill>
              </a:rPr>
              <a:t>ugljikov dioksid.</a:t>
            </a:r>
            <a:endParaRPr lang="hr-HR" sz="2400" dirty="0"/>
          </a:p>
          <a:p>
            <a:r>
              <a:rPr lang="hr-HR" sz="2400" dirty="0"/>
              <a:t>Biljke ga </a:t>
            </a:r>
            <a:r>
              <a:rPr lang="hr-HR" sz="2400" dirty="0" smtClean="0"/>
              <a:t>iskorištavaju kako </a:t>
            </a:r>
            <a:r>
              <a:rPr lang="hr-HR" sz="2400" dirty="0"/>
              <a:t>bi same sebi stvorile </a:t>
            </a:r>
            <a:r>
              <a:rPr lang="hr-HR" sz="2400" dirty="0" smtClean="0"/>
              <a:t>hranu za </a:t>
            </a:r>
            <a:r>
              <a:rPr lang="hr-HR" sz="2400" dirty="0"/>
              <a:t>rast i razvoj</a:t>
            </a:r>
            <a:r>
              <a:rPr lang="hr-HR" sz="2400" dirty="0" smtClean="0"/>
              <a:t>.</a:t>
            </a:r>
            <a:endParaRPr lang="hr-HR" sz="2400" dirty="0"/>
          </a:p>
          <a:p>
            <a:r>
              <a:rPr lang="hr-HR" sz="2400" dirty="0"/>
              <a:t>Nastaje i gorenjem fosilnih </a:t>
            </a:r>
            <a:r>
              <a:rPr lang="hr-HR" sz="2400" dirty="0" smtClean="0"/>
              <a:t>goriva –   povećanjem </a:t>
            </a:r>
            <a:r>
              <a:rPr lang="hr-HR" sz="2400" dirty="0"/>
              <a:t>udjela u zraku</a:t>
            </a:r>
          </a:p>
          <a:p>
            <a:r>
              <a:rPr lang="hr-HR" sz="2400" dirty="0"/>
              <a:t>može izazvati negativne posljedice </a:t>
            </a:r>
            <a:r>
              <a:rPr lang="hr-HR" sz="2400" dirty="0" smtClean="0"/>
              <a:t>za </a:t>
            </a:r>
            <a:r>
              <a:rPr lang="hr-HR" sz="2400" dirty="0"/>
              <a:t>okoliš.</a:t>
            </a:r>
          </a:p>
          <a:p>
            <a:endParaRPr lang="hr-H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9B3C06-8502-4B0E-84EF-A984BAEA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01" r="8790"/>
          <a:stretch>
            <a:fillRect/>
          </a:stretch>
        </p:blipFill>
        <p:spPr bwMode="auto">
          <a:xfrm>
            <a:off x="5652120" y="1412776"/>
            <a:ext cx="2964687" cy="4392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Oblak 3">
            <a:extLst>
              <a:ext uri="{FF2B5EF4-FFF2-40B4-BE49-F238E27FC236}">
                <a16:creationId xmlns:a16="http://schemas.microsoft.com/office/drawing/2014/main" xmlns="" id="{18919A03-6239-456F-95C3-92E85C6115C8}"/>
              </a:ext>
            </a:extLst>
          </p:cNvPr>
          <p:cNvSpPr/>
          <p:nvPr/>
        </p:nvSpPr>
        <p:spPr>
          <a:xfrm>
            <a:off x="6551712" y="1268760"/>
            <a:ext cx="2592288" cy="13681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Opišite proces prikazan na slici.</a:t>
            </a:r>
          </a:p>
        </p:txBody>
      </p:sp>
    </p:spTree>
    <p:extLst>
      <p:ext uri="{BB962C8B-B14F-4D97-AF65-F5344CB8AC3E}">
        <p14:creationId xmlns:p14="http://schemas.microsoft.com/office/powerpoint/2010/main" xmlns="" val="323374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274C86E9-A4D4-4B0B-ADA9-0AD059C2FEDB}"/>
              </a:ext>
            </a:extLst>
          </p:cNvPr>
          <p:cNvSpPr txBox="1"/>
          <p:nvPr/>
        </p:nvSpPr>
        <p:spPr>
          <a:xfrm>
            <a:off x="971600" y="119675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Količina se vodene pare u zraku mijenja, a ovisi o količini padalina, temperaturi i geografskom položaju.</a:t>
            </a:r>
          </a:p>
          <a:p>
            <a:endParaRPr lang="hr-HR" sz="2400" dirty="0">
              <a:hlinkClick r:id="rId2"/>
            </a:endParaRPr>
          </a:p>
          <a:p>
            <a:r>
              <a:rPr lang="hr-HR" sz="2400" dirty="0">
                <a:hlinkClick r:id="rId2"/>
              </a:rPr>
              <a:t>Istražite kako dokazati vodenu paru u zraku</a:t>
            </a:r>
            <a:endParaRPr lang="hr-HR" sz="2400" dirty="0"/>
          </a:p>
          <a:p>
            <a:r>
              <a:rPr lang="hr-HR" sz="2400" dirty="0"/>
              <a:t>Radna bilježnica </a:t>
            </a:r>
            <a:r>
              <a:rPr lang="hr-HR" sz="2400" dirty="0" smtClean="0"/>
              <a:t>48. stranica</a:t>
            </a:r>
            <a:endParaRPr lang="hr-H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93E533-F4D4-4FE0-9DF1-ABE850C1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348880"/>
            <a:ext cx="7512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Slika na kojoj se prikazuje na otvorenom, snijeg, hrana, malo&#10;&#10;Opis je automatski generiran">
            <a:extLst>
              <a:ext uri="{FF2B5EF4-FFF2-40B4-BE49-F238E27FC236}">
                <a16:creationId xmlns:a16="http://schemas.microsoft.com/office/drawing/2014/main" xmlns="" id="{BC5FA80C-4176-439F-985B-CB3EA323B1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356992"/>
            <a:ext cx="4175752" cy="3095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ačić: strelica udesno 5">
            <a:extLst>
              <a:ext uri="{FF2B5EF4-FFF2-40B4-BE49-F238E27FC236}">
                <a16:creationId xmlns:a16="http://schemas.microsoft.com/office/drawing/2014/main" xmlns="" id="{C627BD2D-0302-4192-94E2-23904162E9D3}"/>
              </a:ext>
            </a:extLst>
          </p:cNvPr>
          <p:cNvSpPr/>
          <p:nvPr/>
        </p:nvSpPr>
        <p:spPr>
          <a:xfrm>
            <a:off x="1619672" y="3861048"/>
            <a:ext cx="3384376" cy="1872208"/>
          </a:xfrm>
          <a:prstGeom prst="righ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Zimi, kada je hladno, vidimo vodenu paru koju </a:t>
            </a:r>
            <a:r>
              <a:rPr lang="hr-HR" sz="2400" dirty="0" smtClean="0"/>
              <a:t>izdišemo.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389094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14342B44-A8A9-45F0-B3B7-9D4C10D5DC99}"/>
              </a:ext>
            </a:extLst>
          </p:cNvPr>
          <p:cNvSpPr txBox="1"/>
          <p:nvPr/>
        </p:nvSpPr>
        <p:spPr>
          <a:xfrm>
            <a:off x="539552" y="119675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Onečišćenje zraka najčešće uzrokuju štetni plinovi nastali ljudskom djelatnošću (ispušni plinovi iz automobila ili tvornica).</a:t>
            </a:r>
          </a:p>
        </p:txBody>
      </p:sp>
      <p:pic>
        <p:nvPicPr>
          <p:cNvPr id="4" name="Slika 3" descr="Slika na kojoj se prikazuje na otvorenom, oblaci, dim, vlak&#10;&#10;Opis je automatski generiran">
            <a:extLst>
              <a:ext uri="{FF2B5EF4-FFF2-40B4-BE49-F238E27FC236}">
                <a16:creationId xmlns:a16="http://schemas.microsoft.com/office/drawing/2014/main" xmlns="" id="{6909E7C7-B786-4640-B5F4-9A2AF4A9A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060848"/>
            <a:ext cx="38884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Slika na kojoj se prikazuje priroda, trava, na otvorenom, planina&#10;&#10;Opis je automatski generiran">
            <a:extLst>
              <a:ext uri="{FF2B5EF4-FFF2-40B4-BE49-F238E27FC236}">
                <a16:creationId xmlns:a16="http://schemas.microsoft.com/office/drawing/2014/main" xmlns="" id="{BDB90D46-18FD-4351-B515-37FB3BEFD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8" y="2060848"/>
            <a:ext cx="3888432" cy="316835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Oblačić: strelica prema gore 9">
            <a:extLst>
              <a:ext uri="{FF2B5EF4-FFF2-40B4-BE49-F238E27FC236}">
                <a16:creationId xmlns:a16="http://schemas.microsoft.com/office/drawing/2014/main" xmlns="" id="{7DE3832C-BECA-4D42-B274-C9EC9DB141E1}"/>
              </a:ext>
            </a:extLst>
          </p:cNvPr>
          <p:cNvSpPr/>
          <p:nvPr/>
        </p:nvSpPr>
        <p:spPr>
          <a:xfrm>
            <a:off x="827584" y="5157192"/>
            <a:ext cx="3312368" cy="1528172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Onečišćavanje zraka dimom iz tvornica</a:t>
            </a:r>
          </a:p>
        </p:txBody>
      </p:sp>
      <p:sp>
        <p:nvSpPr>
          <p:cNvPr id="11" name="Oblačić: strelica prema gore 10">
            <a:extLst>
              <a:ext uri="{FF2B5EF4-FFF2-40B4-BE49-F238E27FC236}">
                <a16:creationId xmlns:a16="http://schemas.microsoft.com/office/drawing/2014/main" xmlns="" id="{E5C96283-CBC6-4780-90CA-FE47C0E346CF}"/>
              </a:ext>
            </a:extLst>
          </p:cNvPr>
          <p:cNvSpPr/>
          <p:nvPr/>
        </p:nvSpPr>
        <p:spPr>
          <a:xfrm>
            <a:off x="5364088" y="5157192"/>
            <a:ext cx="2628292" cy="1556334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dirty="0"/>
              <a:t>Erupcija vulkana</a:t>
            </a:r>
          </a:p>
        </p:txBody>
      </p:sp>
    </p:spTree>
    <p:extLst>
      <p:ext uri="{BB962C8B-B14F-4D97-AF65-F5344CB8AC3E}">
        <p14:creationId xmlns:p14="http://schemas.microsoft.com/office/powerpoint/2010/main" xmlns="" val="232769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xmlns="" id="{A9C55A71-8E04-4675-93EC-0CC4548397C6}"/>
              </a:ext>
            </a:extLst>
          </p:cNvPr>
          <p:cNvSpPr txBox="1"/>
          <p:nvPr/>
        </p:nvSpPr>
        <p:spPr>
          <a:xfrm>
            <a:off x="323528" y="1124744"/>
            <a:ext cx="46085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tx2"/>
                </a:solidFill>
              </a:rPr>
              <a:t>Pogled u prošlost</a:t>
            </a:r>
          </a:p>
          <a:p>
            <a:endParaRPr lang="hr-HR" sz="3200" dirty="0">
              <a:solidFill>
                <a:schemeClr val="tx2"/>
              </a:solidFill>
            </a:endParaRPr>
          </a:p>
          <a:p>
            <a:endParaRPr lang="hr-HR" sz="3200" dirty="0">
              <a:solidFill>
                <a:schemeClr val="tx2"/>
              </a:solidFill>
            </a:endParaRPr>
          </a:p>
          <a:p>
            <a:endParaRPr lang="hr-HR" sz="2800" dirty="0">
              <a:solidFill>
                <a:schemeClr val="tx2"/>
              </a:solidFill>
            </a:endParaRPr>
          </a:p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xmlns="" id="{29AF2ED7-8463-4ECD-BA42-F8E56EC79FE7}"/>
              </a:ext>
            </a:extLst>
          </p:cNvPr>
          <p:cNvSpPr txBox="1"/>
          <p:nvPr/>
        </p:nvSpPr>
        <p:spPr>
          <a:xfrm>
            <a:off x="1115617" y="1546055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7" name="Oblak 6">
            <a:extLst>
              <a:ext uri="{FF2B5EF4-FFF2-40B4-BE49-F238E27FC236}">
                <a16:creationId xmlns:a16="http://schemas.microsoft.com/office/drawing/2014/main" xmlns="" id="{4F0C627B-DF4A-440B-8BBE-D47F1D5B4AE9}"/>
              </a:ext>
            </a:extLst>
          </p:cNvPr>
          <p:cNvSpPr/>
          <p:nvPr/>
        </p:nvSpPr>
        <p:spPr>
          <a:xfrm>
            <a:off x="179512" y="1844824"/>
            <a:ext cx="4211960" cy="230425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PRAATMOSFERA – plinovi koji su </a:t>
            </a:r>
            <a:r>
              <a:rPr lang="hr-HR" sz="2000" dirty="0" smtClean="0"/>
              <a:t>je </a:t>
            </a:r>
            <a:r>
              <a:rPr lang="hr-HR" sz="2000" dirty="0"/>
              <a:t>činili najvećim su dijelom nastali erupcijom vulkana.</a:t>
            </a:r>
          </a:p>
          <a:p>
            <a:pPr algn="ctr"/>
            <a:endParaRPr lang="hr-HR" dirty="0"/>
          </a:p>
        </p:txBody>
      </p:sp>
      <p:sp>
        <p:nvSpPr>
          <p:cNvPr id="8" name="Oblak 7">
            <a:extLst>
              <a:ext uri="{FF2B5EF4-FFF2-40B4-BE49-F238E27FC236}">
                <a16:creationId xmlns:a16="http://schemas.microsoft.com/office/drawing/2014/main" xmlns="" id="{D853979F-9CCD-44DD-AD2B-6B005DEF22C4}"/>
              </a:ext>
            </a:extLst>
          </p:cNvPr>
          <p:cNvSpPr/>
          <p:nvPr/>
        </p:nvSpPr>
        <p:spPr>
          <a:xfrm>
            <a:off x="4788024" y="1556792"/>
            <a:ext cx="4067944" cy="244827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hr-HR" sz="2200" dirty="0"/>
          </a:p>
          <a:p>
            <a:endParaRPr lang="hr-HR" sz="2200" dirty="0"/>
          </a:p>
          <a:p>
            <a:pPr algn="ctr"/>
            <a:r>
              <a:rPr lang="hr-HR" sz="2000" dirty="0"/>
              <a:t>Vodena para u zraku tvorila je prve oblake iz kojih je dugi niz godina padala kiša. </a:t>
            </a:r>
          </a:p>
          <a:p>
            <a:pPr algn="ctr"/>
            <a:r>
              <a:rPr lang="hr-HR" sz="2000" dirty="0"/>
              <a:t>Tako su nastali prvi praoceani</a:t>
            </a:r>
            <a:r>
              <a:rPr lang="hr-HR" sz="2000" dirty="0" smtClean="0"/>
              <a:t>.</a:t>
            </a:r>
            <a:endParaRPr lang="hr-HR" dirty="0"/>
          </a:p>
          <a:p>
            <a:pPr algn="ctr"/>
            <a:endParaRPr lang="hr-HR" dirty="0"/>
          </a:p>
        </p:txBody>
      </p:sp>
      <p:sp>
        <p:nvSpPr>
          <p:cNvPr id="9" name="Oblak 8">
            <a:extLst>
              <a:ext uri="{FF2B5EF4-FFF2-40B4-BE49-F238E27FC236}">
                <a16:creationId xmlns:a16="http://schemas.microsoft.com/office/drawing/2014/main" xmlns="" id="{BB2D5BEB-ED05-4AC6-BD02-889FB7E93E00}"/>
              </a:ext>
            </a:extLst>
          </p:cNvPr>
          <p:cNvSpPr/>
          <p:nvPr/>
        </p:nvSpPr>
        <p:spPr>
          <a:xfrm>
            <a:off x="5292080" y="4365104"/>
            <a:ext cx="3600400" cy="2130590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Kisik se u gornjim dijelovima atmosfere pretvarao u OZON.  </a:t>
            </a:r>
          </a:p>
        </p:txBody>
      </p:sp>
      <p:sp>
        <p:nvSpPr>
          <p:cNvPr id="10" name="Oblak 9">
            <a:extLst>
              <a:ext uri="{FF2B5EF4-FFF2-40B4-BE49-F238E27FC236}">
                <a16:creationId xmlns:a16="http://schemas.microsoft.com/office/drawing/2014/main" xmlns="" id="{003EE6D6-83CD-4AC9-8E8F-A359A412DFE7}"/>
              </a:ext>
            </a:extLst>
          </p:cNvPr>
          <p:cNvSpPr/>
          <p:nvPr/>
        </p:nvSpPr>
        <p:spPr>
          <a:xfrm>
            <a:off x="467544" y="4293096"/>
            <a:ext cx="4211960" cy="2293519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/>
              <a:t>Prvi jednostanični organizmi </a:t>
            </a:r>
            <a:r>
              <a:rPr lang="hr-HR" sz="2000" dirty="0" smtClean="0"/>
              <a:t>počeli </a:t>
            </a:r>
            <a:r>
              <a:rPr lang="hr-HR" sz="2000" dirty="0"/>
              <a:t>su proizvoditi kisik, a on je postupno prelazio u praatmosferu.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xmlns="" id="{1AE2DF63-BA1B-4248-9BF9-73EF5C8C8C03}"/>
              </a:ext>
            </a:extLst>
          </p:cNvPr>
          <p:cNvSpPr/>
          <p:nvPr/>
        </p:nvSpPr>
        <p:spPr>
          <a:xfrm>
            <a:off x="4355976" y="2204864"/>
            <a:ext cx="576064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xmlns="" id="{5541B969-ADAA-41FD-8D7A-BFBBE2C6325D}"/>
              </a:ext>
            </a:extLst>
          </p:cNvPr>
          <p:cNvSpPr/>
          <p:nvPr/>
        </p:nvSpPr>
        <p:spPr>
          <a:xfrm rot="8136800">
            <a:off x="4168761" y="3884749"/>
            <a:ext cx="1008807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xmlns="" id="{C5EFDF0A-4146-487E-97AE-D3E9BC03A172}"/>
              </a:ext>
            </a:extLst>
          </p:cNvPr>
          <p:cNvSpPr/>
          <p:nvPr/>
        </p:nvSpPr>
        <p:spPr>
          <a:xfrm>
            <a:off x="4716016" y="4941168"/>
            <a:ext cx="576064" cy="2880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633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394</Words>
  <Application>Microsoft Office PowerPoint</Application>
  <PresentationFormat>On-screen Show (4:3)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ISTRAŽUJEMO VAŽNOST ZRAKA </vt:lpstr>
      <vt:lpstr>     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ISTRAŽUJEMO VAŽNOST VODE </dc:title>
  <dc:creator>Doroteja Domjanović-Horvat</dc:creator>
  <cp:lastModifiedBy>sk-mpovalec</cp:lastModifiedBy>
  <cp:revision>30</cp:revision>
  <dcterms:created xsi:type="dcterms:W3CDTF">2020-11-25T16:20:44Z</dcterms:created>
  <dcterms:modified xsi:type="dcterms:W3CDTF">2021-08-11T10:19:44Z</dcterms:modified>
</cp:coreProperties>
</file>